
<file path=[Content_Types].xml><?xml version="1.0" encoding="utf-8"?>
<Types xmlns="http://schemas.openxmlformats.org/package/2006/content-types"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5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E7345-A9B1-4EF3-86F4-5AD1B80845CE}">
          <p14:sldIdLst>
            <p14:sldId id="256"/>
            <p14:sldId id="257"/>
            <p14:sldId id="258"/>
            <p14:sldId id="259"/>
          </p14:sldIdLst>
        </p14:section>
        <p14:section name="2012" id="{23D067E5-A923-42E5-A23A-314DA0D16DF8}">
          <p14:sldIdLst/>
        </p14:section>
        <p14:section name="2014" id="{286F595F-9A77-4CAC-BA39-D9C001512D2F}">
          <p14:sldIdLst>
            <p14:sldId id="260"/>
            <p14:sldId id="261"/>
            <p14:sldId id="284"/>
            <p14:sldId id="262"/>
            <p14:sldId id="263"/>
          </p14:sldIdLst>
        </p14:section>
        <p14:section name="2016" id="{E9D11C6D-47DD-46C5-A953-45575BC624DD}">
          <p14:sldIdLst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2017" id="{5069FF65-C0BD-4EDF-9941-2C499AE3C051}">
          <p14:sldIdLst>
            <p14:sldId id="265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82861" autoAdjust="0"/>
  </p:normalViewPr>
  <p:slideViewPr>
    <p:cSldViewPr snapToGrid="0">
      <p:cViewPr varScale="1">
        <p:scale>
          <a:sx n="55" d="100"/>
          <a:sy n="55" d="100"/>
        </p:scale>
        <p:origin x="19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42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2014</a:t>
          </a:r>
        </a:p>
      </dsp:txBody>
      <dsp:txXfrm>
        <a:off x="274019" y="0"/>
        <a:ext cx="2977885" cy="542260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2016</a:t>
          </a:r>
        </a:p>
      </dsp:txBody>
      <dsp:txXfrm>
        <a:off x="3442149" y="0"/>
        <a:ext cx="2977885" cy="542260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2017</a:t>
          </a:r>
        </a:p>
      </dsp:txBody>
      <dsp:txXfrm>
        <a:off x="6610280" y="0"/>
        <a:ext cx="2977885" cy="542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57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2014</a:t>
          </a:r>
        </a:p>
      </dsp:txBody>
      <dsp:txXfrm>
        <a:off x="281876" y="0"/>
        <a:ext cx="2962171" cy="55797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2016</a:t>
          </a:r>
        </a:p>
      </dsp:txBody>
      <dsp:txXfrm>
        <a:off x="3450006" y="0"/>
        <a:ext cx="2962171" cy="55797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2017</a:t>
          </a:r>
        </a:p>
      </dsp:txBody>
      <dsp:txXfrm>
        <a:off x="6618137" y="0"/>
        <a:ext cx="2962171" cy="557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2014</a:t>
          </a:r>
        </a:p>
      </dsp:txBody>
      <dsp:txXfrm>
        <a:off x="263493" y="0"/>
        <a:ext cx="2998937" cy="521208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2016</a:t>
          </a:r>
        </a:p>
      </dsp:txBody>
      <dsp:txXfrm>
        <a:off x="3431623" y="0"/>
        <a:ext cx="2998937" cy="521208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21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2017</a:t>
          </a:r>
        </a:p>
      </dsp:txBody>
      <dsp:txXfrm>
        <a:off x="6599754" y="0"/>
        <a:ext cx="2998937" cy="5212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6F17A-CC6F-4A2B-A5EC-6FEDE7DE7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6D7D-65EC-46C3-AE5D-BFF6D01BB1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AB0-2969-4F4C-8EA0-806D73470759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68AF47-735F-4428-BD84-CDBF36EAB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F03C5A-1706-4E4A-ADAF-6C1099F2B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7FA4C-8DD7-4025-A5EA-A33BCA6A4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6A581-250F-4E57-90AD-6A0A8C3D8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5859-4A6F-4852-88BE-F3B2EDEA8FE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dynamic-data-masking?view=sql-server-20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formatmessage-transact-sql?view=sql-server-201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ession-context-transact-sql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relational-databases/system-stored-procedures/sp-set-session-context-transact-sql?view=sql-server-2017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split-transact-sql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t-sql/functions/string-escape-transact-sql?view=sql-server-2017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truncate-table-transact-sql?view=sql-server-201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Niko really likes </a:t>
            </a:r>
            <a:r>
              <a:rPr lang="en-US" dirty="0" err="1"/>
              <a:t>Columnstore</a:t>
            </a:r>
            <a:r>
              <a:rPr lang="en-US" dirty="0"/>
              <a:t> indexes http://www.nikoport.com/columnstore/</a:t>
            </a:r>
          </a:p>
          <a:p>
            <a:endParaRPr lang="en-US" dirty="0"/>
          </a:p>
          <a:p>
            <a:r>
              <a:rPr lang="en-US" dirty="0"/>
              <a:t>Easy primer https://blogs.sentryone.com/melissacoates/overview-columnstore-indexes-sql-server/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5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https://github.com/billinkc/presentations/tree/master/WhatsNew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https://docs.microsoft.com/en-us/sql/relational-databases/in-memory-oltp/in-memory-oltp-in-memory-optimization?view=sql-server-2014</a:t>
            </a:r>
          </a:p>
          <a:p>
            <a:endParaRPr lang="en-US" dirty="0"/>
          </a:p>
          <a:p>
            <a:r>
              <a:rPr lang="en-US" dirty="0"/>
              <a:t>https://docs.microsoft.com/en-us/sql/relational-databases/in-memory-oltp/memory-optimized-tables?view=sql-server-2014</a:t>
            </a:r>
          </a:p>
          <a:p>
            <a:endParaRPr lang="en-US" dirty="0"/>
          </a:p>
          <a:p>
            <a:r>
              <a:rPr lang="en-US" dirty="0"/>
              <a:t>https://sqljudo.wordpress.com/2015/03/10/tsql-tue-64-tuning-ssis-with-in-memory-stage/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E995-CC4F-4FC2-B147-4E8C670B1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Almost. Denver was more clever than me</a:t>
            </a:r>
          </a:p>
          <a:p>
            <a:r>
              <a:rPr lang="en-US" dirty="0"/>
              <a:t>Also, make sure the patient name </a:t>
            </a:r>
            <a:r>
              <a:rPr lang="en-US"/>
              <a:t>is deterministic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5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https://docs.microsoft.com/en-us/sql/relational-databases/security/dynamic-data-masking?view=sql-server-2017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https://docs.microsoft.com/en-us/sql/t-sql/functions/formatmessage-transact-sql?view=sql-server-2017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https://docs.microsoft.com/en-us/sql/relational-databases/system-stored-procedures/sp-set-session-context-transact-sql?view=sql-server-2017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https://docs.microsoft.com/en-us/sql/t-sql/functions/string-split-transact-sql?view=sql-server-2017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https://docs.microsoft.com/en-us/sql/t-sql/functions/string-escape-transact-sql?view=sql-server-2017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https://docs.microsoft.com/en-us/sql/t-sql/statements/truncate-table-transact-sql?view=sql-server-2017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ill.fellows@sterlingdataconsulting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C155-522F-4765-8502-8E00F350D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with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CDB6D-DEE8-4B79-86CA-8AC2DCAEA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catchup guide for developers (2014-2017)</a:t>
            </a:r>
          </a:p>
        </p:txBody>
      </p:sp>
    </p:spTree>
    <p:extLst>
      <p:ext uri="{BB962C8B-B14F-4D97-AF65-F5344CB8AC3E}">
        <p14:creationId xmlns:p14="http://schemas.microsoft.com/office/powerpoint/2010/main" val="13306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9B40-C4D2-491E-BD3A-1B85AAA5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3F5E-1A10-4ABD-8B2A-854914F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Encrypted</a:t>
            </a:r>
          </a:p>
          <a:p>
            <a:r>
              <a:rPr lang="en-US" dirty="0"/>
              <a:t>Create or Alter</a:t>
            </a:r>
          </a:p>
          <a:p>
            <a:r>
              <a:rPr lang="en-US" dirty="0"/>
              <a:t>Dynamic Data Masking</a:t>
            </a:r>
          </a:p>
          <a:p>
            <a:r>
              <a:rPr lang="en-US" dirty="0"/>
              <a:t>Drop if Exists</a:t>
            </a:r>
          </a:p>
          <a:p>
            <a:r>
              <a:rPr lang="en-US" dirty="0" err="1"/>
              <a:t>FormatMessage</a:t>
            </a:r>
            <a:endParaRPr lang="en-US" dirty="0"/>
          </a:p>
          <a:p>
            <a:r>
              <a:rPr lang="en-US" dirty="0"/>
              <a:t>JSON</a:t>
            </a:r>
          </a:p>
          <a:p>
            <a:r>
              <a:rPr lang="en-US" dirty="0"/>
              <a:t>R</a:t>
            </a:r>
          </a:p>
          <a:p>
            <a:r>
              <a:rPr lang="en-US" dirty="0" err="1"/>
              <a:t>SessionContext</a:t>
            </a:r>
            <a:endParaRPr lang="en-US" dirty="0"/>
          </a:p>
          <a:p>
            <a:r>
              <a:rPr lang="en-US" dirty="0"/>
              <a:t>String Split/Escape</a:t>
            </a:r>
          </a:p>
          <a:p>
            <a:r>
              <a:rPr lang="en-US" dirty="0"/>
              <a:t>Truncate partition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89C044-3EB5-4AB2-9D88-EBD155198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519169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4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E959-B399-4F4D-A018-0A39D0C2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67BFD-B08C-4170-B533-D6E0549F0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DBA is defeated!</a:t>
            </a:r>
          </a:p>
          <a:p>
            <a:r>
              <a:rPr lang="en-US" dirty="0"/>
              <a:t>Always Encrypted provides a separation between those who own the data (and can view it) and those who manage the data (but should have no access)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Trivial to implement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06F0D4-D77A-4DC9-A805-A777D2CFA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04114"/>
              </p:ext>
            </p:extLst>
          </p:nvPr>
        </p:nvGraphicFramePr>
        <p:xfrm>
          <a:off x="1097280" y="3924421"/>
          <a:ext cx="10058400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76314751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9181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0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property to connection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3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encryption wizard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Parameterize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7981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55AC78-DA78-4F7B-99A8-C0B8F4EC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79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F14A-8964-4B0D-BB97-AE9F1EE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or 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CD44-EC66-4738-829B-F6C8ECA2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  <a:p>
            <a:r>
              <a:rPr lang="en-US" dirty="0"/>
              <a:t>No longer have to have two different commands for changing objects 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VIEWS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E7CFF1-95BE-4DF1-8896-934A1B5E5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1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CE54-FA48-40BF-921C-F05ECBE4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731E-4717-4C04-B30D-90C278D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 is a lightweight feature that allows the </a:t>
            </a:r>
            <a:r>
              <a:rPr lang="en-US" i="1" dirty="0"/>
              <a:t>obscuring</a:t>
            </a:r>
            <a:r>
              <a:rPr lang="en-US" dirty="0"/>
              <a:t> of data without physically changing it. 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Partial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sz="4400" dirty="0"/>
              <a:t>Super important note from Books Online</a:t>
            </a:r>
            <a:endParaRPr lang="en-US" dirty="0"/>
          </a:p>
          <a:p>
            <a:pPr lvl="1"/>
            <a:r>
              <a:rPr lang="en-US" dirty="0"/>
              <a:t>Dynamic Data Masking should not be used as an isolated measure to fully secure sensitive data from users running ad-hoc queries on the database. It is appropriate for preventing accidental sensitive data exposure, but will not protect against malicious intent to infer the underlying data.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4C08F8-C5E0-46E7-8CA7-FBF34B964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0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B706-F634-4F62-BA00-5DF8B7BE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if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AB85-F4EA-403E-9BEA-6395233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3"/>
            <a:ext cx="4937760" cy="4449753"/>
          </a:xfrm>
        </p:spPr>
        <p:txBody>
          <a:bodyPr>
            <a:normAutofit/>
          </a:bodyPr>
          <a:lstStyle/>
          <a:p>
            <a:r>
              <a:rPr lang="en-US" dirty="0"/>
              <a:t>More syntactic sugar!</a:t>
            </a:r>
          </a:p>
          <a:p>
            <a:r>
              <a:rPr lang="en-US" dirty="0"/>
              <a:t>Wider range of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Sorry about your permissions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2F1A8E-ACF1-4569-A5CF-4A013F0E1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14550"/>
            <a:ext cx="4572000" cy="34861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2C50BE-5221-4508-AC5F-01B8D0A2D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8DC53-2CDA-44BD-A8D4-4AFE96E01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60400"/>
              </p:ext>
            </p:extLst>
          </p:nvPr>
        </p:nvGraphicFramePr>
        <p:xfrm>
          <a:off x="1097278" y="2592167"/>
          <a:ext cx="3626804" cy="3154680"/>
        </p:xfrm>
        <a:graphic>
          <a:graphicData uri="http://schemas.openxmlformats.org/drawingml/2006/table">
            <a:tbl>
              <a:tblPr/>
              <a:tblGrid>
                <a:gridCol w="1813402">
                  <a:extLst>
                    <a:ext uri="{9D8B030D-6E8A-4147-A177-3AD203B41FA5}">
                      <a16:colId xmlns:a16="http://schemas.microsoft.com/office/drawing/2014/main" val="1844878727"/>
                    </a:ext>
                  </a:extLst>
                </a:gridCol>
                <a:gridCol w="1813402">
                  <a:extLst>
                    <a:ext uri="{9D8B030D-6E8A-4147-A177-3AD203B41FA5}">
                      <a16:colId xmlns:a16="http://schemas.microsoft.com/office/drawing/2014/main" val="32547346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AGGREGATE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ASSEMBLY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8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DEFAULT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2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FUNCTION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INDEX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7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PROCEDURE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RULE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SCHEMA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7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SECURITY POLICY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SEQUENCE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SYNONYM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TABLE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59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TYPE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VIEW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61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4041-8A02-4E15-8E7D-23156A5C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9906-C6A4-484A-B9B4-84CBFA4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allows for a subset of C style formatters</a:t>
            </a:r>
          </a:p>
          <a:p>
            <a:r>
              <a:rPr lang="en-US" dirty="0"/>
              <a:t>Similar to RAISERROR but allows for further formatting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491FC-12A0-47B5-94B1-5AD5BB2C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6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8DDA-61D4-49A7-ABB6-FE705707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60E67-EC39-4F22-A64C-53A90A11E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17322"/>
          </a:xfrm>
        </p:spPr>
        <p:txBody>
          <a:bodyPr/>
          <a:lstStyle/>
          <a:p>
            <a:r>
              <a:rPr lang="en-US" dirty="0"/>
              <a:t>All the joy of XML in fewer characters.</a:t>
            </a:r>
          </a:p>
          <a:p>
            <a:pPr lvl="1"/>
            <a:r>
              <a:rPr lang="en-US" dirty="0"/>
              <a:t>{"</a:t>
            </a:r>
            <a:r>
              <a:rPr lang="en-US" dirty="0" err="1"/>
              <a:t>CollectionName</a:t>
            </a:r>
            <a:r>
              <a:rPr lang="en-US" dirty="0"/>
              <a:t>":</a:t>
            </a:r>
          </a:p>
          <a:p>
            <a:pPr lvl="1"/>
            <a:r>
              <a:rPr lang="en-US" dirty="0"/>
              <a:t>    [</a:t>
            </a:r>
          </a:p>
          <a:p>
            <a:pPr lvl="1"/>
            <a:r>
              <a:rPr lang="en-US" dirty="0"/>
              <a:t>        {"number":1,"type":"A","foo":null}</a:t>
            </a:r>
          </a:p>
          <a:p>
            <a:pPr lvl="1"/>
            <a:r>
              <a:rPr lang="en-US" dirty="0"/>
              <a:t>    ,	{...}</a:t>
            </a:r>
          </a:p>
          <a:p>
            <a:pPr lvl="1"/>
            <a:r>
              <a:rPr lang="en-US" dirty="0"/>
              <a:t>    ]</a:t>
            </a:r>
          </a:p>
          <a:p>
            <a:pPr lvl="1"/>
            <a:r>
              <a:rPr lang="en-US" dirty="0"/>
              <a:t>}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ISJSON			JSON_VALUE</a:t>
            </a:r>
          </a:p>
          <a:p>
            <a:r>
              <a:rPr lang="en-US" dirty="0"/>
              <a:t>JSON_QUERY		JSON_MODIFY</a:t>
            </a:r>
          </a:p>
          <a:p>
            <a:r>
              <a:rPr lang="en-US" dirty="0"/>
              <a:t>OPENJSON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5AF01-A475-46D8-A7DD-C5F03D64D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175" y="2366963"/>
            <a:ext cx="2381250" cy="298132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956A0-AF82-4E66-930C-E16A8684D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280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E3C9-6714-4C1F-93E3-8EDF2BA2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EDE8-F340-4E45-B4C9-76F86223D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External processing, all on local server. </a:t>
            </a:r>
          </a:p>
          <a:p>
            <a:r>
              <a:rPr lang="en-US" dirty="0"/>
              <a:t>Avoids leaky data</a:t>
            </a:r>
          </a:p>
          <a:p>
            <a:r>
              <a:rPr lang="en-US" dirty="0"/>
              <a:t>Requires service restart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0C9657-1C75-4FE3-9B14-223CC2226A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2363" y="2914650"/>
            <a:ext cx="2428875" cy="18859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73870D-C9E0-4773-B1CB-7A569315D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57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D221-397C-4CFB-BB7B-299EAB45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958D-8B76-467A-AD15-86235675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 introduced a new object, SECURITY POLICY. </a:t>
            </a:r>
          </a:p>
          <a:p>
            <a:endParaRPr lang="en-US" dirty="0"/>
          </a:p>
          <a:p>
            <a:r>
              <a:rPr lang="en-US" dirty="0"/>
              <a:t>Security policies allow you to </a:t>
            </a:r>
            <a:r>
              <a:rPr lang="en-US" b="1" dirty="0"/>
              <a:t>block</a:t>
            </a:r>
            <a:r>
              <a:rPr lang="en-US" dirty="0"/>
              <a:t> actions and force </a:t>
            </a:r>
            <a:r>
              <a:rPr lang="en-US" b="1" dirty="0"/>
              <a:t>filtering</a:t>
            </a:r>
            <a:r>
              <a:rPr lang="en-US" dirty="0"/>
              <a:t> by writing </a:t>
            </a:r>
            <a:r>
              <a:rPr lang="en-US" i="1" dirty="0"/>
              <a:t>custom functions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AE5FB1-6F2E-44C8-8654-5037027AA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6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9F3E-A7C6-4B39-8846-2D3101DB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SESSION_CONTEXT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4E66-DB50-495D-8CD0-2C4C2F76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CONTEXT_INFO, but better. Key-value pairs of text instead of a single </a:t>
            </a:r>
            <a:r>
              <a:rPr lang="en-US" dirty="0" err="1"/>
              <a:t>bitmasked</a:t>
            </a:r>
            <a:r>
              <a:rPr lang="en-US" dirty="0"/>
              <a:t> values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0B913F-7193-4FE4-8FB9-3B811BEC2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7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FE0705-557C-49A7-BA04-AE8E9103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232EBB-3965-44DF-B012-C3A0DB1A99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Fellows</a:t>
            </a:r>
          </a:p>
          <a:p>
            <a:r>
              <a:rPr lang="en-US" dirty="0"/>
              <a:t>Owner Sterling Data Consulting (happy to take your money)</a:t>
            </a:r>
          </a:p>
          <a:p>
            <a:r>
              <a:rPr lang="en-US" dirty="0"/>
              <a:t>SQL Server 7 - current</a:t>
            </a:r>
          </a:p>
          <a:p>
            <a:r>
              <a:rPr lang="en-US" dirty="0"/>
              <a:t>Microsoft Data Platform MVP</a:t>
            </a:r>
          </a:p>
          <a:p>
            <a:r>
              <a:rPr lang="en-US" dirty="0"/>
              <a:t>Loves: SSIS, TSQL, Python, problem solving</a:t>
            </a:r>
          </a:p>
          <a:p>
            <a:r>
              <a:rPr lang="en-US" dirty="0">
                <a:hlinkClick r:id="rId2"/>
              </a:rPr>
              <a:t>bill.fellows@sterlingdataconsulting.com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billinkc</a:t>
            </a:r>
            <a:endParaRPr lang="en-US" dirty="0"/>
          </a:p>
          <a:p>
            <a:r>
              <a:rPr lang="en-US" dirty="0"/>
              <a:t>816.200.7682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F1E982-6294-4367-992F-4F4F6232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9193" y="1846263"/>
            <a:ext cx="289521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367CB-6F2D-4A98-A0C6-504EAE269D1A}"/>
              </a:ext>
            </a:extLst>
          </p:cNvPr>
          <p:cNvSpPr txBox="1"/>
          <p:nvPr/>
        </p:nvSpPr>
        <p:spPr>
          <a:xfrm>
            <a:off x="7239193" y="5977891"/>
            <a:ext cx="28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me</a:t>
            </a:r>
          </a:p>
        </p:txBody>
      </p:sp>
    </p:spTree>
    <p:extLst>
      <p:ext uri="{BB962C8B-B14F-4D97-AF65-F5344CB8AC3E}">
        <p14:creationId xmlns:p14="http://schemas.microsoft.com/office/powerpoint/2010/main" val="236880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1A5D-51C9-40DF-9032-D1B8DE4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STRING_SPLIT and STRING_ESCAPE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1865-55C1-43A6-9E9E-A6BB81E0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splitting will shred a column into multiple rows</a:t>
            </a:r>
          </a:p>
          <a:p>
            <a:endParaRPr lang="en-US" dirty="0"/>
          </a:p>
          <a:p>
            <a:pPr lvl="1"/>
            <a:r>
              <a:rPr lang="en-US" dirty="0"/>
              <a:t>SELECT * FROM STRING_SPLIT('1,2,3,4,5', ',') AS Demo;</a:t>
            </a:r>
          </a:p>
          <a:p>
            <a:endParaRPr lang="en-US" dirty="0"/>
          </a:p>
          <a:p>
            <a:r>
              <a:rPr lang="en-US" dirty="0"/>
              <a:t>String escaping will replace invalid characters with their entity values. Applicable to JSON</a:t>
            </a:r>
          </a:p>
          <a:p>
            <a:endParaRPr lang="en-US" dirty="0"/>
          </a:p>
          <a:p>
            <a:pPr lvl="1"/>
            <a:r>
              <a:rPr lang="en-US" dirty="0"/>
              <a:t>SELECT STRING_ESCAPE('Hello tab' + CHAR(9)+'world', 'json');</a:t>
            </a:r>
          </a:p>
          <a:p>
            <a:endParaRPr lang="en-US" dirty="0"/>
          </a:p>
          <a:p>
            <a:r>
              <a:rPr lang="en-US" dirty="0"/>
              <a:t>What’s missing?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473A1B-28BC-4D84-91F8-4134453A0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EED-C8DB-4E9E-B365-E1988DCF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F9F2-1245-493B-87CF-393F7B64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Truncate can now target a specific partition(s)</a:t>
            </a:r>
          </a:p>
          <a:p>
            <a:endParaRPr lang="en-US" dirty="0"/>
          </a:p>
          <a:p>
            <a:pPr lvl="1"/>
            <a:r>
              <a:rPr lang="en-US" dirty="0"/>
              <a:t>TRUNCATE TABLE </a:t>
            </a:r>
            <a:r>
              <a:rPr lang="en-US" dirty="0" err="1"/>
              <a:t>dbo.PartitionDemo</a:t>
            </a:r>
            <a:r>
              <a:rPr lang="en-US" dirty="0"/>
              <a:t> WITH (PARTITIONS (2, 4, 6 TO 8));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10520-5166-46D5-BD3B-D7B9F43DB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03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831-8C96-4F2E-870B-C1A0427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2143-B98F-495D-9A22-E8936215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  <a:p>
            <a:r>
              <a:rPr lang="en-US" dirty="0"/>
              <a:t>COMPRESS/DECOMPRESS</a:t>
            </a:r>
          </a:p>
          <a:p>
            <a:r>
              <a:rPr lang="en-US" dirty="0"/>
              <a:t>Graph Processing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SELECT INTO</a:t>
            </a:r>
          </a:p>
          <a:p>
            <a:r>
              <a:rPr lang="en-US" dirty="0"/>
              <a:t>STRING_AGG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224430-0386-4611-AD94-FFF5D0CDA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524855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6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7D6E-E772-4B1D-8407-3BEBC36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4164-958A-4B71-B07B-3C7ED123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runs on Linux</a:t>
            </a:r>
          </a:p>
          <a:p>
            <a:endParaRPr lang="en-US" dirty="0"/>
          </a:p>
          <a:p>
            <a:r>
              <a:rPr lang="en-US" dirty="0"/>
              <a:t>And we completely changed out how permissions worked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60BE695-A7D9-42D1-AF0B-01A6D24AA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4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B753-43D8-4362-835C-FC5A5BE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DECOMPRESS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226B-6599-49FF-A13C-A7D56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zip/unzip natively within TSQL using GZIP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275B55-DBD6-4F98-BAE2-10125D2EA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52231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44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7AA8-247A-415B-BDAA-7D55D03B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BB81-5424-45E1-99BB-2EBC8E3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processing has nothing to do with visualizations</a:t>
            </a:r>
          </a:p>
          <a:p>
            <a:r>
              <a:rPr lang="en-US" dirty="0"/>
              <a:t>Everything to do with relationships</a:t>
            </a:r>
          </a:p>
          <a:p>
            <a:r>
              <a:rPr lang="en-US" dirty="0"/>
              <a:t>Nodes</a:t>
            </a:r>
          </a:p>
          <a:p>
            <a:r>
              <a:rPr lang="en-US" dirty="0"/>
              <a:t>Edges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84F928-7770-4914-A50E-A8F9494EF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14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78B4-1744-4E55-A352-60C522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73AE5-0F08-4F8E-B655-A45906488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Server runs on Linux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467BA-B0CA-44D0-8D8C-9306198FB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5550" y="2047875"/>
            <a:ext cx="4762500" cy="361950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BA0619-B5A4-4E3D-8FB0-49F692614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574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F3CA-1BE2-47F1-A1D7-7F33D95B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C4EC-C01E-4184-8AB2-AAFB1B85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sys.sp_execute_external_script</a:t>
            </a:r>
            <a:r>
              <a:rPr lang="en-US" dirty="0"/>
              <a:t> returns!</a:t>
            </a:r>
          </a:p>
          <a:p>
            <a:r>
              <a:rPr lang="en-US" dirty="0"/>
              <a:t>Rampant speculation, what other languages might we specify in </a:t>
            </a:r>
            <a:r>
              <a:rPr lang="en-US" dirty="0" err="1"/>
              <a:t>v.Next</a:t>
            </a:r>
            <a:r>
              <a:rPr lang="en-US" dirty="0"/>
              <a:t>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2F297C-520D-4195-8CAE-8C38561ED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897274"/>
              </p:ext>
            </p:extLst>
          </p:nvPr>
        </p:nvGraphicFramePr>
        <p:xfrm>
          <a:off x="1097278" y="6336792"/>
          <a:ext cx="9862185" cy="52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3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target filegroup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8607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19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STRING_AGG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multiple rows of data using a </a:t>
            </a:r>
            <a:r>
              <a:rPr lang="en-US" dirty="0" err="1"/>
              <a:t>delimter</a:t>
            </a:r>
            <a:endParaRPr lang="en-US" dirty="0"/>
          </a:p>
          <a:p>
            <a:r>
              <a:rPr lang="en-US" dirty="0"/>
              <a:t>Classic approach involves undocumented behavior from FOR XML PATH clause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/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19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8DA7-1AA7-4C9D-A2E6-0D9DCA47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312B9-D326-4B74-BCCA-3D8F504BD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45735"/>
            <a:ext cx="5057868" cy="39306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E7AC3-53B7-49B9-BC0A-4AC63FFB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  <a:p>
            <a:r>
              <a:rPr lang="en-US" dirty="0"/>
              <a:t>A </a:t>
            </a:r>
            <a:r>
              <a:rPr lang="en-US" i="1" dirty="0"/>
              <a:t>busy</a:t>
            </a:r>
            <a:r>
              <a:rPr lang="en-US" dirty="0"/>
              <a:t> developer</a:t>
            </a:r>
          </a:p>
          <a:p>
            <a:r>
              <a:rPr lang="en-US" dirty="0"/>
              <a:t>Interested in how and when to use a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96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0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14EA-17A4-426A-8A2B-C3E09FC7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2726-19DF-4475-9226-A65A6B63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the sponsors</a:t>
            </a:r>
          </a:p>
          <a:p>
            <a:r>
              <a:rPr lang="en-US" dirty="0"/>
              <a:t>Patch your servers</a:t>
            </a:r>
          </a:p>
        </p:txBody>
      </p:sp>
    </p:spTree>
    <p:extLst>
      <p:ext uri="{BB962C8B-B14F-4D97-AF65-F5344CB8AC3E}">
        <p14:creationId xmlns:p14="http://schemas.microsoft.com/office/powerpoint/2010/main" val="28109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E7625-03DD-4480-AC64-78215244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1FB7-1424-4B44-8352-2A547E09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SQL Server engine features for developers</a:t>
            </a:r>
          </a:p>
          <a:p>
            <a:r>
              <a:rPr lang="en-US" dirty="0"/>
              <a:t>2014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C67-577B-417D-9C8A-8FED77FD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344A-280C-4955-8F45-0659F9F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ColumnstoreIndex</a:t>
            </a:r>
            <a:endParaRPr lang="en-US" dirty="0"/>
          </a:p>
          <a:p>
            <a:r>
              <a:rPr lang="en-US" dirty="0"/>
              <a:t>Memory Optimized Objects</a:t>
            </a:r>
          </a:p>
          <a:p>
            <a:r>
              <a:rPr lang="en-US" dirty="0"/>
              <a:t>Select Into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4CAFFF-BAC2-4E06-B439-BC7BA8DCE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539329"/>
              </p:ext>
            </p:extLst>
          </p:nvPr>
        </p:nvGraphicFramePr>
        <p:xfrm>
          <a:off x="1097278" y="6315741"/>
          <a:ext cx="9862185" cy="5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6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1873-BF6F-48EC-A473-703AC987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4B77-9259-474A-A880-2E9FC4832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Updateable</a:t>
            </a:r>
          </a:p>
          <a:p>
            <a:r>
              <a:rPr lang="en-US" dirty="0" err="1"/>
              <a:t>Compressable</a:t>
            </a:r>
            <a:r>
              <a:rPr lang="en-US" dirty="0"/>
              <a:t> for low cardinality</a:t>
            </a:r>
          </a:p>
          <a:p>
            <a:r>
              <a:rPr lang="en-US" dirty="0"/>
              <a:t>1M rows or more</a:t>
            </a:r>
          </a:p>
          <a:p>
            <a:r>
              <a:rPr lang="en-US" dirty="0"/>
              <a:t>Column elimination</a:t>
            </a:r>
          </a:p>
          <a:p>
            <a:endParaRPr lang="en-US" dirty="0"/>
          </a:p>
          <a:p>
            <a:r>
              <a:rPr lang="en-US" dirty="0"/>
              <a:t>Background custodial processes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2E091-2576-45DA-8329-80A356293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038" y="2862262"/>
            <a:ext cx="4924425" cy="1133475"/>
          </a:xfr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754DCD-9997-48DB-98B3-E67837EB8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330448"/>
              </p:ext>
            </p:extLst>
          </p:nvPr>
        </p:nvGraphicFramePr>
        <p:xfrm>
          <a:off x="1097278" y="6327648"/>
          <a:ext cx="9862185" cy="557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75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3BF85F-28B7-4305-8B67-03CE0D5BAD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2140" y="324926"/>
            <a:ext cx="11203172" cy="5863040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B4F82-87DF-40DC-AB3A-C018BAAE4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77895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16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8370-2063-4A76-B7F8-3A575956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OLTP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11D8-1959-4F85-AE07-D7117B26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				Table Variables			Procedures</a:t>
            </a:r>
          </a:p>
          <a:p>
            <a:endParaRPr lang="en-US" dirty="0"/>
          </a:p>
          <a:p>
            <a:r>
              <a:rPr lang="en-US" dirty="0"/>
              <a:t>ACID compliant; different implementation </a:t>
            </a:r>
          </a:p>
          <a:p>
            <a:r>
              <a:rPr lang="en-US" dirty="0"/>
              <a:t>Durable vs non-durable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case: staging tables for ETL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EC9413-81B4-4CE8-894B-DFE773CE0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019336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10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A6A-5F5A-40D7-B640-59536C1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6B60-AD87-407B-A3D8-8FCBC19D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insert now available with SELECT INTO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Why not?</a:t>
            </a:r>
          </a:p>
          <a:p>
            <a:r>
              <a:rPr lang="en-US" dirty="0"/>
              <a:t>Havoc on source control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EFF59-5233-469F-8795-87BAFE5EB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40433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795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1186</TotalTime>
  <Words>1022</Words>
  <Application>Microsoft Office PowerPoint</Application>
  <PresentationFormat>Widescreen</PresentationFormat>
  <Paragraphs>289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Calibri Light</vt:lpstr>
      <vt:lpstr>Retrospect</vt:lpstr>
      <vt:lpstr>What’s new with SQL Server</vt:lpstr>
      <vt:lpstr>About me</vt:lpstr>
      <vt:lpstr>About you</vt:lpstr>
      <vt:lpstr>Agenda</vt:lpstr>
      <vt:lpstr>2014</vt:lpstr>
      <vt:lpstr>Clustered Columnstore Index</vt:lpstr>
      <vt:lpstr>PowerPoint Presentation</vt:lpstr>
      <vt:lpstr>In-Memory OLTP</vt:lpstr>
      <vt:lpstr>Select Into</vt:lpstr>
      <vt:lpstr>2016</vt:lpstr>
      <vt:lpstr>Always Encrypted</vt:lpstr>
      <vt:lpstr>Create or alter</vt:lpstr>
      <vt:lpstr>Dynamic data masking</vt:lpstr>
      <vt:lpstr>Drop if exists</vt:lpstr>
      <vt:lpstr>FORMATMESSAGE</vt:lpstr>
      <vt:lpstr>JSON</vt:lpstr>
      <vt:lpstr>R</vt:lpstr>
      <vt:lpstr>Row Level Security</vt:lpstr>
      <vt:lpstr>SESSION_CONTEXT</vt:lpstr>
      <vt:lpstr>STRING_SPLIT and STRING_ESCAPE</vt:lpstr>
      <vt:lpstr>TRUNCATE</vt:lpstr>
      <vt:lpstr>2017</vt:lpstr>
      <vt:lpstr>CLR</vt:lpstr>
      <vt:lpstr>COMPRESS DECOMPRESS</vt:lpstr>
      <vt:lpstr>Graph processing</vt:lpstr>
      <vt:lpstr>Linux</vt:lpstr>
      <vt:lpstr>Python</vt:lpstr>
      <vt:lpstr>SELECT INTO (again)</vt:lpstr>
      <vt:lpstr>STRING_AGG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SQL Server</dc:title>
  <dc:creator>William J. Fellows</dc:creator>
  <cp:lastModifiedBy>William J. Fellows</cp:lastModifiedBy>
  <cp:revision>38</cp:revision>
  <dcterms:created xsi:type="dcterms:W3CDTF">2018-09-14T17:13:24Z</dcterms:created>
  <dcterms:modified xsi:type="dcterms:W3CDTF">2018-09-16T21:24:45Z</dcterms:modified>
</cp:coreProperties>
</file>